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sldIdLst>
    <p:sldId id="256" r:id="rId3"/>
    <p:sldId id="257" r:id="rId4"/>
    <p:sldId id="262" r:id="rId5"/>
    <p:sldId id="263" r:id="rId6"/>
    <p:sldId id="259" r:id="rId7"/>
    <p:sldId id="264" r:id="rId8"/>
    <p:sldId id="265" r:id="rId9"/>
    <p:sldId id="266" r:id="rId10"/>
    <p:sldId id="270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907"/>
    <a:srgbClr val="4A9C00"/>
    <a:srgbClr val="568616"/>
    <a:srgbClr val="D02300"/>
    <a:srgbClr val="FF3300"/>
    <a:srgbClr val="666633"/>
    <a:srgbClr val="950101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024" autoAdjust="0"/>
  </p:normalViewPr>
  <p:slideViewPr>
    <p:cSldViewPr>
      <p:cViewPr varScale="1">
        <p:scale>
          <a:sx n="71" d="100"/>
          <a:sy n="71" d="100"/>
        </p:scale>
        <p:origin x="129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2DCBE51-CCAC-480B-829E-F9F77AB87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52" y="425569"/>
            <a:ext cx="7772400" cy="1362075"/>
          </a:xfrm>
          <a:prstGeom prst="rect">
            <a:avLst/>
          </a:prstGeom>
        </p:spPr>
        <p:txBody>
          <a:bodyPr anchor="b"/>
          <a:lstStyle>
            <a:lvl1pPr algn="r">
              <a:defRPr sz="40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0213"/>
            <a:ext cx="7772400" cy="15001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585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088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16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20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24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F2DC4D-D722-4D53-955D-FD3DF389C9D3}" type="datetimeFigureOut">
              <a:rPr lang="ru-RU" smtClean="0"/>
              <a:pPr/>
              <a:t>17.12.2013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806A5F-FF73-4182-902F-A9D42AE9B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2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8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6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23398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338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716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3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2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0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58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86105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5" r:id="rId2"/>
    <p:sldLayoutId id="2147483676" r:id="rId3"/>
    <p:sldLayoutId id="2147483677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8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D504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D504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D504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D504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D504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"/>
          <p:cNvSpPr>
            <a:spLocks noGrp="1"/>
          </p:cNvSpPr>
          <p:nvPr>
            <p:ph type="title"/>
          </p:nvPr>
        </p:nvSpPr>
        <p:spPr>
          <a:xfrm>
            <a:off x="1115616" y="1628800"/>
            <a:ext cx="7772400" cy="1362075"/>
          </a:xfrm>
        </p:spPr>
        <p:txBody>
          <a:bodyPr/>
          <a:lstStyle/>
          <a:p>
            <a:pPr>
              <a:buSzPct val="100000"/>
            </a:pPr>
            <a:r>
              <a:rPr lang="en-US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2</a:t>
            </a:r>
            <a:r>
              <a:rPr lang="en-US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z="3600" cap="all" dirty="0" err="1" smtClean="0"/>
              <a:t>Планета</a:t>
            </a:r>
            <a:r>
              <a:rPr lang="en-US" sz="3600" cap="all" dirty="0" smtClean="0"/>
              <a:t> </a:t>
            </a:r>
            <a:r>
              <a:rPr lang="en-US" sz="3600" cap="all" dirty="0" err="1"/>
              <a:t>Земля</a:t>
            </a:r>
            <a:r>
              <a:rPr lang="en-US" sz="3600" cap="all" dirty="0"/>
              <a:t> в </a:t>
            </a:r>
            <a:r>
              <a:rPr lang="en-US" sz="3600" cap="all" dirty="0" err="1"/>
              <a:t>Солнечной</a:t>
            </a:r>
            <a:r>
              <a:rPr lang="en-US" sz="3600" cap="all" dirty="0"/>
              <a:t> </a:t>
            </a:r>
            <a:r>
              <a:rPr lang="en-US" sz="3600" cap="all" dirty="0" err="1"/>
              <a:t>системе</a:t>
            </a:r>
            <a:r>
              <a:rPr lang="en-US" sz="3600" cap="all" dirty="0"/>
              <a:t> и </a:t>
            </a:r>
            <a:r>
              <a:rPr lang="en-US" sz="3600" cap="all" dirty="0" err="1"/>
              <a:t>Космосе</a:t>
            </a:r>
            <a:endParaRPr lang="ru-RU" sz="3600" dirty="0" smtClean="0">
              <a:cs typeface="Arial" charset="0"/>
              <a:sym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332656"/>
            <a:ext cx="4031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ОБЩЕЕ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ЗЕМЛЕВЕДЕНИЕ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3493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Орбитальное движение Земли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59487"/>
            <a:ext cx="8143531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22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32656"/>
            <a:ext cx="2882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Осевое вращение Земли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83" y="703694"/>
            <a:ext cx="8115953" cy="32310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4077072"/>
            <a:ext cx="2738183" cy="23767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961239"/>
            <a:ext cx="3495377" cy="278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93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05926"/>
            <a:ext cx="6475607" cy="36724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8581" y="53916"/>
            <a:ext cx="3922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Движение в системе Земля – Луна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36" y="4370550"/>
            <a:ext cx="4096455" cy="23042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331731"/>
            <a:ext cx="3158272" cy="236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42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92696"/>
            <a:ext cx="9232464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Рекомендуемая литература:</a:t>
            </a:r>
          </a:p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err="1"/>
              <a:t>Войткевич</a:t>
            </a:r>
            <a:r>
              <a:rPr lang="ru-RU" sz="2000" dirty="0"/>
              <a:t> Г.В. Основы теории происхождения Земли. – М., </a:t>
            </a:r>
            <a:r>
              <a:rPr lang="ru-RU" sz="2000" dirty="0" smtClean="0"/>
              <a:t>1988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err="1"/>
              <a:t>Гледко</a:t>
            </a:r>
            <a:r>
              <a:rPr lang="ru-RU" sz="2000" dirty="0"/>
              <a:t> Ю.А. Курс лекций по общему </a:t>
            </a:r>
            <a:r>
              <a:rPr lang="ru-RU" sz="2000" dirty="0" smtClean="0"/>
              <a:t>землеведению. </a:t>
            </a:r>
            <a:r>
              <a:rPr lang="ru-RU" sz="2000" dirty="0"/>
              <a:t>– Мн., 2008.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Григорьев А.А., Кондратьев К.Я. Космическое землеведение. – Л., 1991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err="1"/>
              <a:t>Калесник</a:t>
            </a:r>
            <a:r>
              <a:rPr lang="ru-RU" sz="2000" dirty="0"/>
              <a:t> С.В. Основы общего землеведения. - М., 1955. – 464 с</a:t>
            </a:r>
            <a:r>
              <a:rPr lang="ru-RU" sz="20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err="1" smtClean="0"/>
              <a:t>Калесник</a:t>
            </a:r>
            <a:r>
              <a:rPr lang="ru-RU" sz="2000" dirty="0" smtClean="0"/>
              <a:t> С.В</a:t>
            </a:r>
            <a:r>
              <a:rPr lang="ru-RU" sz="2000" dirty="0"/>
              <a:t>. Общие географические закономерности </a:t>
            </a:r>
            <a:r>
              <a:rPr lang="ru-RU" sz="2000" dirty="0" smtClean="0"/>
              <a:t>Земли. </a:t>
            </a:r>
            <a:r>
              <a:rPr lang="ru-RU" sz="2000" dirty="0"/>
              <a:t>– </a:t>
            </a:r>
            <a:r>
              <a:rPr lang="ru-RU" sz="2000" dirty="0" smtClean="0"/>
              <a:t>М.,1970 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err="1"/>
              <a:t>Савцова</a:t>
            </a:r>
            <a:r>
              <a:rPr lang="ru-RU" sz="2000" dirty="0"/>
              <a:t> Т.М. Общее землеведение - М., 2003. – 416 с.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err="1"/>
              <a:t>Шубаев</a:t>
            </a:r>
            <a:r>
              <a:rPr lang="ru-RU" sz="2000" dirty="0"/>
              <a:t> Л.И. Общее землеведение. - М., 1977. – 455 с.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/>
              <a:t>Атлас мира. – М., 2000. – 448 с.</a:t>
            </a:r>
            <a:endParaRPr lang="en-US" sz="20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7717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098" y="1772816"/>
            <a:ext cx="9036496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+mj-lt"/>
                <a:ea typeface="Times New Roman" panose="02020603050405020304" pitchFamily="18" charset="0"/>
              </a:rPr>
              <a:t>Факторы </a:t>
            </a:r>
            <a:r>
              <a:rPr lang="ru-RU" sz="2400" b="1" dirty="0" smtClean="0">
                <a:latin typeface="+mj-lt"/>
                <a:ea typeface="Times New Roman" panose="02020603050405020304" pitchFamily="18" charset="0"/>
              </a:rPr>
              <a:t>формирования географической оболочки:</a:t>
            </a:r>
          </a:p>
          <a:p>
            <a:pPr algn="ctr"/>
            <a:endParaRPr lang="ru-RU" sz="2400" b="1" dirty="0" smtClean="0">
              <a:latin typeface="+mj-lt"/>
              <a:ea typeface="Times New Roman" panose="02020603050405020304" pitchFamily="18" charset="0"/>
            </a:endParaRPr>
          </a:p>
          <a:p>
            <a:endParaRPr lang="ru-RU" sz="2800" dirty="0" smtClean="0">
              <a:latin typeface="+mj-lt"/>
              <a:ea typeface="Times New Roman" panose="02020603050405020304" pitchFamily="18" charset="0"/>
            </a:endParaRPr>
          </a:p>
          <a:p>
            <a:r>
              <a:rPr lang="ru-RU" sz="2800" dirty="0" smtClean="0">
                <a:latin typeface="+mj-lt"/>
                <a:ea typeface="Times New Roman" panose="02020603050405020304" pitchFamily="18" charset="0"/>
              </a:rPr>
              <a:t>космические 				планетарные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Times New Roman" panose="02020603050405020304" pitchFamily="18" charset="0"/>
              </a:rPr>
              <a:t>движение 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галактик, </a:t>
            </a:r>
            <a:endParaRPr lang="ru-RU" dirty="0" smtClean="0">
              <a:latin typeface="+mj-lt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Times New Roman" panose="02020603050405020304" pitchFamily="18" charset="0"/>
              </a:rPr>
              <a:t>излучение 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звезд и Солнца, </a:t>
            </a:r>
            <a:endParaRPr lang="ru-RU" dirty="0" smtClean="0">
              <a:latin typeface="+mj-lt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Times New Roman" panose="02020603050405020304" pitchFamily="18" charset="0"/>
              </a:rPr>
              <a:t>взаимодействие 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планет и спутников, </a:t>
            </a:r>
            <a:endParaRPr lang="ru-RU" dirty="0" smtClean="0">
              <a:latin typeface="+mj-lt"/>
              <a:ea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Times New Roman" panose="02020603050405020304" pitchFamily="18" charset="0"/>
              </a:rPr>
              <a:t>воздействие 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небольших небесных </a:t>
            </a:r>
            <a:r>
              <a:rPr lang="ru-RU" dirty="0" smtClean="0">
                <a:latin typeface="+mj-lt"/>
                <a:ea typeface="Times New Roman" panose="02020603050405020304" pitchFamily="18" charset="0"/>
              </a:rPr>
              <a:t>тел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+mj-lt"/>
                <a:ea typeface="Times New Roman" panose="02020603050405020304" pitchFamily="18" charset="0"/>
              </a:rPr>
              <a:t>(астероидов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, комет, метеорных </a:t>
            </a:r>
            <a:r>
              <a:rPr lang="ru-RU" dirty="0" smtClean="0">
                <a:latin typeface="+mj-lt"/>
                <a:ea typeface="Times New Roman" panose="02020603050405020304" pitchFamily="18" charset="0"/>
              </a:rPr>
              <a:t>потоков) 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691680" y="2132856"/>
            <a:ext cx="1224136" cy="7200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965585" y="2132856"/>
            <a:ext cx="1190591" cy="6672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20072" y="3428530"/>
            <a:ext cx="3731150" cy="2446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Times New Roman" panose="02020603050405020304" pitchFamily="18" charset="0"/>
              </a:rPr>
              <a:t>орбитальное движение Земли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Times New Roman" panose="02020603050405020304" pitchFamily="18" charset="0"/>
              </a:rPr>
              <a:t>осевое 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вращение </a:t>
            </a:r>
            <a:r>
              <a:rPr lang="ru-RU" dirty="0" smtClean="0">
                <a:latin typeface="+mj-lt"/>
                <a:ea typeface="Times New Roman" panose="02020603050405020304" pitchFamily="18" charset="0"/>
              </a:rPr>
              <a:t>Земли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Times New Roman" panose="02020603050405020304" pitchFamily="18" charset="0"/>
              </a:rPr>
              <a:t>форма 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и размеры </a:t>
            </a:r>
            <a:r>
              <a:rPr lang="ru-RU" dirty="0" smtClean="0">
                <a:latin typeface="+mj-lt"/>
                <a:ea typeface="Times New Roman" panose="02020603050405020304" pitchFamily="18" charset="0"/>
              </a:rPr>
              <a:t>планеты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Times New Roman" panose="02020603050405020304" pitchFamily="18" charset="0"/>
              </a:rPr>
              <a:t>внутреннее 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строение </a:t>
            </a:r>
            <a:r>
              <a:rPr lang="ru-RU" dirty="0" smtClean="0">
                <a:latin typeface="+mj-lt"/>
                <a:ea typeface="Times New Roman" panose="02020603050405020304" pitchFamily="18" charset="0"/>
              </a:rPr>
              <a:t>Земли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+mj-lt"/>
                <a:ea typeface="Times New Roman" panose="02020603050405020304" pitchFamily="18" charset="0"/>
              </a:rPr>
              <a:t>геофизические поля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4786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Космические</a:t>
            </a:r>
            <a:r>
              <a:rPr lang="en-US" sz="3200" b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факторы</a:t>
            </a:r>
            <a:endParaRPr lang="en-US" sz="3200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8456984" cy="37882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5273" y="5645549"/>
            <a:ext cx="81369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Астрономическая единица – среднее расстояние от Земли до Солнца: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а.е. = 149 600 000 км.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Световой год – расстояние, которое свет проходит за год: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св. год = 9,46 · 10</a:t>
            </a:r>
            <a:r>
              <a:rPr lang="ru-RU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км.</a:t>
            </a: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949847"/>
            <a:ext cx="24565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Движение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галактик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4375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59617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3056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Излучение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звезд и Солнца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160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72294"/>
            <a:ext cx="6485706" cy="64857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4078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заимодействие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планет и спутников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09" y="764704"/>
            <a:ext cx="7786885" cy="54726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504" y="0"/>
            <a:ext cx="9036496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Воздействие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небольших небесных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тел (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астероидов, комет, метеорных потоков) </a:t>
            </a:r>
          </a:p>
        </p:txBody>
      </p:sp>
    </p:spTree>
    <p:extLst>
      <p:ext uri="{BB962C8B-B14F-4D97-AF65-F5344CB8AC3E}">
        <p14:creationId xmlns:p14="http://schemas.microsoft.com/office/powerpoint/2010/main" val="3212441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8686679" cy="54726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2784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Солнечно-земные связи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376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88640"/>
            <a:ext cx="48963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+mj-lt"/>
                <a:ea typeface="Times New Roman" panose="02020603050405020304" pitchFamily="18" charset="0"/>
              </a:rPr>
              <a:t>Планетарные</a:t>
            </a:r>
            <a:r>
              <a:rPr lang="en-US" sz="3200" b="1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+mj-lt"/>
                <a:ea typeface="Times New Roman" panose="02020603050405020304" pitchFamily="18" charset="0"/>
              </a:rPr>
              <a:t>факторы</a:t>
            </a:r>
            <a:endParaRPr lang="en-US" sz="3200" dirty="0"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53329"/>
            <a:ext cx="6241935" cy="34084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1" y="3984427"/>
            <a:ext cx="2885754" cy="286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47345" y="4954911"/>
            <a:ext cx="60983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Представления о форме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поверхности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Земли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Г.Н.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Каттерфельду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):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сфера,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эллипсоид,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геоид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кардиоид)</a:t>
            </a:r>
            <a:endParaRPr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9550" y="746485"/>
            <a:ext cx="2687595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Форма и размер Земли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855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0032"/>
              </p:ext>
            </p:extLst>
          </p:nvPr>
        </p:nvGraphicFramePr>
        <p:xfrm>
          <a:off x="1403648" y="1124738"/>
          <a:ext cx="6624736" cy="47525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9188"/>
                <a:gridCol w="2955548"/>
              </a:tblGrid>
              <a:tr h="339467"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Экваториальный радиус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6378,160 км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39467"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Полярный радиус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6356,777 км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39467"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Сжатие земного эллипсоида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1 х 298,25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39467"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Средний радиус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6371,032 км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39467"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Длина окружности экватора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40075,696 км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39467"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Поверхность 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510,2 х 10</a:t>
                      </a:r>
                      <a:r>
                        <a:rPr lang="ru-RU" sz="1400" baseline="30000" dirty="0">
                          <a:effectLst/>
                          <a:latin typeface="+mn-lt"/>
                        </a:rPr>
                        <a:t>6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 км</a:t>
                      </a:r>
                      <a:r>
                        <a:rPr lang="ru-RU" sz="1400" baseline="30000" dirty="0">
                          <a:effectLst/>
                          <a:latin typeface="+mn-lt"/>
                        </a:rPr>
                        <a:t>2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39467"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Объем 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1,083 х 10</a:t>
                      </a:r>
                      <a:r>
                        <a:rPr lang="ru-RU" sz="1400" baseline="30000" dirty="0">
                          <a:effectLst/>
                          <a:latin typeface="+mn-lt"/>
                        </a:rPr>
                        <a:t>12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 км</a:t>
                      </a:r>
                      <a:r>
                        <a:rPr lang="ru-RU" sz="1400" baseline="30000" dirty="0">
                          <a:effectLst/>
                          <a:latin typeface="+mn-lt"/>
                        </a:rPr>
                        <a:t>3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39467"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Масса 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5976 х 10</a:t>
                      </a:r>
                      <a:r>
                        <a:rPr lang="ru-RU" sz="1400" baseline="30000" dirty="0">
                          <a:effectLst/>
                          <a:latin typeface="+mn-lt"/>
                        </a:rPr>
                        <a:t>21</a:t>
                      </a:r>
                      <a:r>
                        <a:rPr lang="ru-RU" sz="1400" dirty="0">
                          <a:effectLst/>
                          <a:latin typeface="+mn-lt"/>
                        </a:rPr>
                        <a:t> кг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39467"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</a:rPr>
                        <a:t>Средняя плотность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</a:rPr>
                        <a:t>5518 кг/м</a:t>
                      </a:r>
                      <a:r>
                        <a:rPr lang="ru-RU" sz="1400" baseline="30000" dirty="0">
                          <a:effectLst/>
                          <a:latin typeface="+mn-lt"/>
                        </a:rPr>
                        <a:t>3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39467"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Экваториальный радиус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6378,160 км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39467"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Полярный радиус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6356,777 км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39467"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Сжатие земного эллипсоида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 </a:t>
                      </a:r>
                      <a:r>
                        <a:rPr lang="ru-RU" sz="14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х </a:t>
                      </a: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298,25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39467"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Средний радиус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6371,032 км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39467"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Длина окружности экватора</a:t>
                      </a:r>
                      <a:endParaRPr lang="en-US" sz="140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397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40075,696 км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332656"/>
            <a:ext cx="3863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Характеристики размеров Земли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9924910"/>
      </p:ext>
    </p:extLst>
  </p:cSld>
  <p:clrMapOvr>
    <a:masterClrMapping/>
  </p:clrMapOvr>
</p:sld>
</file>

<file path=ppt/theme/theme1.xml><?xml version="1.0" encoding="utf-8"?>
<a:theme xmlns:a="http://schemas.openxmlformats.org/drawingml/2006/main" name="green_earth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DCB28A-8A76-4BD9-B213-8C341345C6DC}"/>
</file>

<file path=customXml/itemProps2.xml><?xml version="1.0" encoding="utf-8"?>
<ds:datastoreItem xmlns:ds="http://schemas.openxmlformats.org/officeDocument/2006/customXml" ds:itemID="{9A7C018F-BF7B-4C8A-BDA3-44518FC19217}"/>
</file>

<file path=customXml/itemProps3.xml><?xml version="1.0" encoding="utf-8"?>
<ds:datastoreItem xmlns:ds="http://schemas.openxmlformats.org/officeDocument/2006/customXml" ds:itemID="{8F2B7582-AD05-4FD3-9294-DBACFB198E13}"/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Зеленая планета</Template>
  <TotalTime>0</TotalTime>
  <Words>299</Words>
  <Application>Microsoft Office PowerPoint</Application>
  <PresentationFormat>Экран (4:3)</PresentationFormat>
  <Paragraphs>72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green_earth</vt:lpstr>
      <vt:lpstr>ТЕМА 2  Планета Земля в Солнечной системе и Космосе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2013-12-03T18:36:25Z</dcterms:created>
  <dcterms:modified xsi:type="dcterms:W3CDTF">2013-12-17T08:05:04Z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TC103367939990</vt:lpwstr>
  </property>
  <property fmtid="{D5CDD505-2E9C-101B-9397-08002B2CF9AE}" pid="3" name="ContentTypeId">
    <vt:lpwstr>0x0101008AEA79EB98C0E246AC9D62295B8DC0C5</vt:lpwstr>
  </property>
</Properties>
</file>